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8" r:id="rId2"/>
    <p:sldId id="256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3" r:id="rId15"/>
    <p:sldId id="272" r:id="rId16"/>
    <p:sldId id="274" r:id="rId17"/>
    <p:sldId id="275" r:id="rId18"/>
    <p:sldId id="276" r:id="rId19"/>
    <p:sldId id="277" r:id="rId20"/>
    <p:sldId id="278" r:id="rId21"/>
    <p:sldId id="282" r:id="rId22"/>
    <p:sldId id="280" r:id="rId23"/>
    <p:sldId id="279" r:id="rId24"/>
    <p:sldId id="283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 autoAdjust="0"/>
    <p:restoredTop sz="94660"/>
  </p:normalViewPr>
  <p:slideViewPr>
    <p:cSldViewPr>
      <p:cViewPr varScale="1">
        <p:scale>
          <a:sx n="72" d="100"/>
          <a:sy n="72" d="100"/>
        </p:scale>
        <p:origin x="-5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8D1B2-8EFF-4C4B-AE28-C99774E6C46E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AFBC1-1792-4049-925E-EB1D9ADCB93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A01179-BB9D-4A62-A18F-2664176FB2A3}" type="slidenum">
              <a:rPr lang="ru-RU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E95D50-3156-4363-A5B9-54B326453605}" type="slidenum">
              <a:rPr lang="ru-RU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E95D50-3156-4363-A5B9-54B326453605}" type="slidenum">
              <a:rPr lang="ru-RU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0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20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2060575"/>
            <a:ext cx="6400800" cy="2273300"/>
          </a:xfrm>
        </p:spPr>
        <p:txBody>
          <a:bodyPr/>
          <a:lstStyle/>
          <a:p>
            <a:pPr eaLnBrk="1" hangingPunct="1">
              <a:defRPr/>
            </a:pPr>
            <a:r>
              <a:rPr lang="uk-UA" sz="7200" dirty="0" smtClean="0"/>
              <a:t>Звичайні дроби</a:t>
            </a:r>
            <a:endParaRPr lang="ru-RU" sz="7200" dirty="0" smtClean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48680"/>
            <a:ext cx="7239000" cy="60486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Додавання та віднімання дробів з різними знаменниками 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2852936"/>
            <a:ext cx="3086100" cy="1123950"/>
          </a:xfrm>
          <a:prstGeom prst="rect">
            <a:avLst/>
          </a:prstGeom>
          <a:noFill/>
        </p:spPr>
      </p:pic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4509120"/>
            <a:ext cx="2990850" cy="1123950"/>
          </a:xfrm>
          <a:prstGeom prst="rect">
            <a:avLst/>
          </a:prstGeom>
          <a:noFill/>
        </p:spPr>
      </p:pic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48680"/>
            <a:ext cx="7239000" cy="60486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Для того, щоб додати (відняти) дроби з різними знаменниками треба: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Звести ці дроби до найменшого спільного знаменника;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Виконати додавання (віднімання) за правилом додавання (віднімання) дробів з рівними знаменниками.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4581128"/>
            <a:ext cx="6624736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Додавання дробів має переставну та сполучну властивості.</a:t>
            </a:r>
            <a:endParaRPr lang="ru-RU" sz="28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67544" y="908720"/>
            <a:ext cx="7920880" cy="48965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Множення звичайних дробів</a:t>
            </a:r>
            <a:endParaRPr lang="ru-RU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48680"/>
            <a:ext cx="7239000" cy="60486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uk-UA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       Для  того щоб помножити дріб на натуральне число, треба його чисельник помножити на це число, а знаменник залишити без змін.</a:t>
            </a:r>
          </a:p>
          <a:p>
            <a:pPr marL="514350" indent="-514350">
              <a:buNone/>
            </a:pPr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   </a:t>
            </a:r>
          </a:p>
          <a:p>
            <a:pPr marL="514350" indent="-514350">
              <a:buNone/>
            </a:pPr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     </a:t>
            </a:r>
          </a:p>
          <a:p>
            <a:pPr marL="514350" indent="-514350">
              <a:buNone/>
            </a:pPr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  </a:t>
            </a:r>
          </a:p>
          <a:p>
            <a:pPr marL="514350" indent="-514350">
              <a:buNone/>
            </a:pPr>
            <a:endParaRPr lang="uk-UA" sz="24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  <a:p>
            <a:pPr marL="514350" indent="-514350">
              <a:buNone/>
            </a:pPr>
            <a:endParaRPr lang="ru-RU" sz="3200" dirty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3573016"/>
            <a:ext cx="3792197" cy="1656184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147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04664"/>
            <a:ext cx="7239000" cy="5616624"/>
          </a:xfrm>
        </p:spPr>
        <p:txBody>
          <a:bodyPr/>
          <a:lstStyle/>
          <a:p>
            <a:pPr marL="514350" indent="-514350">
              <a:buNone/>
            </a:pPr>
            <a:r>
              <a:rPr lang="uk-UA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Для того, щоб помножити дріб на дріб треба: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Знайти добуток чисельників і добуток знаменників цих дробів;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Перший добуток записати чисельником, а другий – </a:t>
            </a:r>
            <a:r>
              <a:rPr lang="uk-UA" sz="28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знаменником.</a:t>
            </a:r>
          </a:p>
          <a:p>
            <a:pPr marL="514350" indent="-514350">
              <a:buFont typeface="+mj-lt"/>
              <a:buAutoNum type="arabicPeriod"/>
            </a:pPr>
            <a:endParaRPr lang="uk-UA" sz="28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      </a:t>
            </a:r>
            <a:r>
              <a:rPr lang="uk-UA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, де</a:t>
            </a:r>
            <a:r>
              <a:rPr lang="uk-UA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n-US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</a:t>
            </a:r>
            <a:r>
              <a:rPr lang="uk-UA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uk-UA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і </a:t>
            </a:r>
            <a:r>
              <a:rPr lang="en-US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</a:t>
            </a:r>
            <a:r>
              <a:rPr lang="uk-UA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uk-UA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– натуральні                        числа або нуль,</a:t>
            </a:r>
            <a:r>
              <a:rPr lang="uk-UA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n-US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a,</a:t>
            </a:r>
            <a:r>
              <a:rPr lang="uk-UA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n-US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b </a:t>
            </a:r>
            <a:r>
              <a:rPr lang="uk-UA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і</a:t>
            </a:r>
            <a:r>
              <a:rPr lang="en-US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d</a:t>
            </a:r>
            <a:r>
              <a:rPr lang="uk-UA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– </a:t>
            </a:r>
            <a:r>
              <a:rPr lang="uk-UA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натуральні числа. </a:t>
            </a: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3933056"/>
            <a:ext cx="2343150" cy="1019175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47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75656" y="692696"/>
            <a:ext cx="5832648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Знаходження дробу від числа.</a:t>
            </a:r>
          </a:p>
          <a:p>
            <a:pPr algn="ctr"/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4211960" y="2708920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899592" y="3429000"/>
            <a:ext cx="6984776" cy="27363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Для того, щоб знайти дріб від числа , треба число помножити на цей дріб.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8" grpId="0" animBg="1"/>
      <p:bldP spid="10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67544" y="908720"/>
            <a:ext cx="7920880" cy="48965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Взаємно обернені числа</a:t>
            </a:r>
            <a:endParaRPr lang="ru-RU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48680"/>
            <a:ext cx="7239000" cy="60486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Два числа, добуток яких дорівнює 1, називаються </a:t>
            </a:r>
            <a:r>
              <a:rPr lang="uk-UA" sz="2800" b="1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взаємно оберненими</a:t>
            </a:r>
            <a:r>
              <a:rPr lang="uk-UA" sz="28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endParaRPr lang="uk-UA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endParaRPr lang="uk-UA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uk-UA" sz="32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Числу     , де</a:t>
            </a: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en-US" sz="3200" i="1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a </a:t>
            </a:r>
            <a:r>
              <a:rPr lang="en-US" sz="3200" i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cs typeface="Times New Roman"/>
              </a:rPr>
              <a:t>≠ 0 </a:t>
            </a:r>
            <a:r>
              <a:rPr lang="uk-UA" sz="3200" i="1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uk-UA" sz="32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і</a:t>
            </a: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en-US" sz="3200" i="1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b </a:t>
            </a:r>
            <a:r>
              <a:rPr lang="en-US" sz="3200" i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cs typeface="Times New Roman"/>
              </a:rPr>
              <a:t>≠ 0</a:t>
            </a:r>
            <a:r>
              <a:rPr lang="en-US" sz="3200" i="1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uk-UA" sz="3200" i="1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uk-UA" sz="32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, обернене</a:t>
            </a: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uk-UA" sz="32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число</a:t>
            </a: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     </a:t>
            </a:r>
            <a:r>
              <a:rPr lang="uk-UA" sz="32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1484784"/>
            <a:ext cx="1714500" cy="1123950"/>
          </a:xfrm>
          <a:prstGeom prst="rect">
            <a:avLst/>
          </a:prstGeom>
          <a:noFill/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2924944"/>
            <a:ext cx="266700" cy="1019175"/>
          </a:xfrm>
          <a:prstGeom prst="rect">
            <a:avLst/>
          </a:prstGeom>
          <a:noFill/>
        </p:spPr>
      </p:pic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3573016"/>
            <a:ext cx="266700" cy="1123950"/>
          </a:xfrm>
          <a:prstGeom prst="rect">
            <a:avLst/>
          </a:prstGeom>
          <a:noFill/>
        </p:spPr>
      </p:pic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899592" y="4725144"/>
            <a:ext cx="6624736" cy="172819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Число, обернене натуральному числу, - це дріб, чисельник якого 1, а знаменник – саме натуральне число.</a:t>
            </a:r>
            <a:endParaRPr lang="ru-RU" sz="24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67544" y="908720"/>
            <a:ext cx="7920880" cy="48965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Ділення звичайних дробів</a:t>
            </a:r>
            <a:endParaRPr lang="ru-RU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48680"/>
            <a:ext cx="7239000" cy="60486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Для того , щоб ділити один дріб на другий, треба ділене помножити на число, обернене дільнику.</a:t>
            </a:r>
          </a:p>
          <a:p>
            <a:endParaRPr lang="uk-UA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  <a:p>
            <a:endParaRPr lang="uk-UA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  <a:p>
            <a:endParaRPr lang="uk-UA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  <a:p>
            <a:endParaRPr lang="uk-UA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endParaRPr lang="uk-UA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endParaRPr lang="uk-UA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endParaRPr lang="uk-UA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2780928"/>
            <a:ext cx="2562225" cy="1123950"/>
          </a:xfrm>
          <a:prstGeom prst="rect">
            <a:avLst/>
          </a:prstGeom>
          <a:noFill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1259632" y="4365104"/>
            <a:ext cx="6192688" cy="1800200"/>
          </a:xfrm>
          <a:prstGeom prst="flowChartPunchedTap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На нуль  ділити не можна!!!</a:t>
            </a:r>
            <a:endParaRPr lang="ru-RU" sz="2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  <a:p>
            <a:pPr algn="ctr"/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3"/>
          <p:cNvSpPr txBox="1">
            <a:spLocks noGrp="1" noChangeArrowheads="1"/>
          </p:cNvSpPr>
          <p:nvPr>
            <p:ph idx="1"/>
          </p:nvPr>
        </p:nvSpPr>
        <p:spPr>
          <a:xfrm>
            <a:off x="467544" y="404664"/>
            <a:ext cx="7239000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</a:t>
            </a:r>
          </a:p>
          <a:p>
            <a:pPr>
              <a:buNone/>
            </a:pPr>
            <a:r>
              <a:rPr lang="ru-RU" dirty="0" smtClean="0"/>
              <a:t>            ,          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- </a:t>
            </a:r>
            <a:r>
              <a:rPr lang="uk-UA" sz="36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чисельник</a:t>
            </a:r>
            <a:endParaRPr lang="en-US" sz="3600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6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36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36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знаменник</a:t>
            </a:r>
          </a:p>
          <a:p>
            <a:pPr>
              <a:buNone/>
            </a:pPr>
            <a:endParaRPr lang="uk-UA" sz="3600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4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uk-UA" sz="4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4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uk-UA" sz="4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правильний дріб</a:t>
            </a:r>
            <a:endParaRPr lang="en-US" sz="4400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4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≥ </a:t>
            </a:r>
            <a:r>
              <a:rPr lang="en-US" sz="4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4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неправильний дріб</a:t>
            </a:r>
            <a:endParaRPr lang="ru-RU" sz="4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1052736"/>
            <a:ext cx="484571" cy="1872208"/>
          </a:xfrm>
          <a:prstGeom prst="rect">
            <a:avLst/>
          </a:prstGeom>
          <a:noFill/>
        </p:spPr>
      </p:pic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1266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75656" y="692696"/>
            <a:ext cx="5832648" cy="18722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Знаходження числа за його дробом</a:t>
            </a:r>
            <a:endParaRPr lang="uk-UA" sz="4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dirty="0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899592" y="3212976"/>
            <a:ext cx="6984776" cy="3168352"/>
          </a:xfrm>
          <a:prstGeom prst="triangl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Для того, </a:t>
            </a:r>
            <a:r>
              <a:rPr lang="uk-UA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щоб </a:t>
            </a:r>
            <a:r>
              <a:rPr lang="uk-UA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знайти </a:t>
            </a:r>
            <a:r>
              <a:rPr lang="uk-UA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число за даним значенням його дробу, треба це значення розділити на дріб.</a:t>
            </a:r>
            <a:endParaRPr lang="uk-UA" sz="20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4211960" y="2636912"/>
            <a:ext cx="288032" cy="432048"/>
          </a:xfrm>
          <a:prstGeom prst="downArrow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763688" y="188640"/>
            <a:ext cx="58324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Перевір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себе</a:t>
            </a:r>
          </a:p>
        </p:txBody>
      </p:sp>
      <p:pic>
        <p:nvPicPr>
          <p:cNvPr id="13325" name="Picture 13" descr="MC9004417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6100" y="1125538"/>
            <a:ext cx="4465638" cy="308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15" descr="MC9004417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573016"/>
            <a:ext cx="4032250" cy="308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2" name="Picture 20" descr="MC9004417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417888"/>
            <a:ext cx="3529012" cy="344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4" name="Picture 22" descr="MC9004417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81075"/>
            <a:ext cx="4465638" cy="308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23"/>
          <p:cNvSpPr txBox="1">
            <a:spLocks noChangeArrowheads="1"/>
          </p:cNvSpPr>
          <p:nvPr/>
        </p:nvSpPr>
        <p:spPr bwMode="auto">
          <a:xfrm>
            <a:off x="2195513" y="1916113"/>
            <a:ext cx="7207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&lt;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6660232" y="2204864"/>
            <a:ext cx="7207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&lt;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1979712" y="4725144"/>
            <a:ext cx="720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6516216" y="4653136"/>
            <a:ext cx="7207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&lt;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1907704" y="1052736"/>
            <a:ext cx="4690864" cy="410304"/>
          </a:xfrm>
        </p:spPr>
        <p:txBody>
          <a:bodyPr>
            <a:normAutofit fontScale="90000"/>
          </a:bodyPr>
          <a:lstStyle/>
          <a:p>
            <a:r>
              <a:rPr lang="uk-UA" i="1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Порівняй дроби:</a:t>
            </a:r>
            <a:endParaRPr lang="ru-RU" i="1" cap="none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1628800"/>
            <a:ext cx="1085850" cy="1123950"/>
          </a:xfrm>
          <a:prstGeom prst="rect">
            <a:avLst/>
          </a:prstGeom>
          <a:noFill/>
        </p:spPr>
      </p:pic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4437112"/>
            <a:ext cx="1085850" cy="1114425"/>
          </a:xfrm>
          <a:prstGeom prst="rect">
            <a:avLst/>
          </a:prstGeom>
          <a:noFill/>
        </p:spPr>
      </p:pic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1916832"/>
            <a:ext cx="1085850" cy="1114425"/>
          </a:xfrm>
          <a:prstGeom prst="rect">
            <a:avLst/>
          </a:prstGeom>
          <a:noFill/>
        </p:spPr>
      </p:pic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8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8184" y="4437112"/>
            <a:ext cx="1085850" cy="1114425"/>
          </a:xfrm>
          <a:prstGeom prst="rect">
            <a:avLst/>
          </a:prstGeom>
          <a:noFill/>
        </p:spPr>
      </p:pic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5" grpId="0"/>
      <p:bldP spid="16" grpId="0"/>
      <p:bldP spid="17" grpId="0"/>
      <p:bldP spid="18" grpId="0"/>
      <p:bldP spid="2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835150" y="404813"/>
            <a:ext cx="58324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 b="1">
                <a:solidFill>
                  <a:srgbClr val="FF3300"/>
                </a:solidFill>
              </a:rPr>
              <a:t>Перевір себе:</a:t>
            </a:r>
          </a:p>
        </p:txBody>
      </p:sp>
      <p:pic>
        <p:nvPicPr>
          <p:cNvPr id="13325" name="Picture 13" descr="MC9004417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1" y="836712"/>
            <a:ext cx="5237067" cy="3233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15" descr="MC9004417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573463"/>
            <a:ext cx="4535860" cy="347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2" name="Picture 20" descr="MC9004417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3417888"/>
            <a:ext cx="3529012" cy="344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4" name="Picture 22" descr="MC9004417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81075"/>
            <a:ext cx="4465638" cy="308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1772816"/>
            <a:ext cx="1524000" cy="1114425"/>
          </a:xfrm>
          <a:prstGeom prst="rect">
            <a:avLst/>
          </a:prstGeom>
          <a:noFill/>
        </p:spPr>
      </p:pic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1772816"/>
            <a:ext cx="504825" cy="1114425"/>
          </a:xfrm>
          <a:prstGeom prst="rect">
            <a:avLst/>
          </a:prstGeom>
          <a:noFill/>
        </p:spPr>
      </p:pic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991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016" y="1772816"/>
            <a:ext cx="2686050" cy="1114425"/>
          </a:xfrm>
          <a:prstGeom prst="rect">
            <a:avLst/>
          </a:prstGeom>
          <a:noFill/>
        </p:spPr>
      </p:pic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994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1772816"/>
            <a:ext cx="1085850" cy="1104900"/>
          </a:xfrm>
          <a:prstGeom prst="rect">
            <a:avLst/>
          </a:prstGeom>
          <a:noFill/>
        </p:spPr>
      </p:pic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997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4365104"/>
            <a:ext cx="1619250" cy="1123950"/>
          </a:xfrm>
          <a:prstGeom prst="rect">
            <a:avLst/>
          </a:prstGeom>
          <a:noFill/>
        </p:spPr>
      </p:pic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2000" name="Picture 1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4365104"/>
            <a:ext cx="257175" cy="1114425"/>
          </a:xfrm>
          <a:prstGeom prst="rect">
            <a:avLst/>
          </a:prstGeom>
          <a:noFill/>
        </p:spPr>
      </p:pic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2003" name="Picture 1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4509120"/>
            <a:ext cx="2181225" cy="1104900"/>
          </a:xfrm>
          <a:prstGeom prst="rect">
            <a:avLst/>
          </a:prstGeom>
          <a:noFill/>
        </p:spPr>
      </p:pic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2006" name="Picture 22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4509120"/>
            <a:ext cx="838200" cy="1114425"/>
          </a:xfrm>
          <a:prstGeom prst="rect">
            <a:avLst/>
          </a:prstGeom>
          <a:noFill/>
        </p:spPr>
      </p:pic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547664" y="0"/>
            <a:ext cx="58324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 b="1" dirty="0" err="1">
                <a:solidFill>
                  <a:srgbClr val="FF3300"/>
                </a:solidFill>
              </a:rPr>
              <a:t>Перевір</a:t>
            </a:r>
            <a:r>
              <a:rPr lang="ru-RU" sz="5400" b="1" dirty="0">
                <a:solidFill>
                  <a:srgbClr val="FF3300"/>
                </a:solidFill>
              </a:rPr>
              <a:t> себе:</a:t>
            </a:r>
          </a:p>
        </p:txBody>
      </p:sp>
      <p:pic>
        <p:nvPicPr>
          <p:cNvPr id="13325" name="Picture 13" descr="MC9004417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782779"/>
            <a:ext cx="4752280" cy="3287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15" descr="MC9004417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538" y="3573463"/>
            <a:ext cx="4032250" cy="308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2" name="Picture 20" descr="MC9004417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3417888"/>
            <a:ext cx="3529012" cy="344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4" name="Picture 22" descr="MC9004417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81075"/>
            <a:ext cx="4465638" cy="308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1700808"/>
            <a:ext cx="1809750" cy="1123950"/>
          </a:xfrm>
          <a:prstGeom prst="rect">
            <a:avLst/>
          </a:prstGeom>
          <a:noFill/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1700808"/>
            <a:ext cx="504825" cy="1114425"/>
          </a:xfrm>
          <a:prstGeom prst="rect">
            <a:avLst/>
          </a:prstGeom>
          <a:noFill/>
        </p:spPr>
      </p:pic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5063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1772816"/>
            <a:ext cx="2219325" cy="1114425"/>
          </a:xfrm>
          <a:prstGeom prst="rect">
            <a:avLst/>
          </a:prstGeom>
          <a:noFill/>
        </p:spPr>
      </p:pic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5066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328" y="1772816"/>
            <a:ext cx="581025" cy="1114425"/>
          </a:xfrm>
          <a:prstGeom prst="rect">
            <a:avLst/>
          </a:prstGeom>
          <a:noFill/>
        </p:spPr>
      </p:pic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5069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4437112"/>
            <a:ext cx="1247775" cy="1104900"/>
          </a:xfrm>
          <a:prstGeom prst="rect">
            <a:avLst/>
          </a:prstGeom>
          <a:noFill/>
        </p:spPr>
      </p:pic>
      <p:sp>
        <p:nvSpPr>
          <p:cNvPr id="45071" name="Rectangle 15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5072" name="Picture 1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4437112"/>
            <a:ext cx="257175" cy="1114425"/>
          </a:xfrm>
          <a:prstGeom prst="rect">
            <a:avLst/>
          </a:prstGeom>
          <a:noFill/>
        </p:spPr>
      </p:pic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5075" name="Picture 1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437112"/>
            <a:ext cx="2162175" cy="1114425"/>
          </a:xfrm>
          <a:prstGeom prst="rect">
            <a:avLst/>
          </a:prstGeom>
          <a:noFill/>
        </p:spPr>
      </p:pic>
      <p:sp>
        <p:nvSpPr>
          <p:cNvPr id="45077" name="Rectangle 21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5078" name="Picture 22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4437112"/>
            <a:ext cx="581025" cy="1104900"/>
          </a:xfrm>
          <a:prstGeom prst="rect">
            <a:avLst/>
          </a:prstGeom>
          <a:noFill/>
        </p:spPr>
      </p:pic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5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5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5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руглая лента лицом вниз 3"/>
          <p:cNvSpPr/>
          <p:nvPr/>
        </p:nvSpPr>
        <p:spPr>
          <a:xfrm>
            <a:off x="539552" y="332656"/>
            <a:ext cx="7272808" cy="5616624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6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Бажаю успіхів!!!</a:t>
            </a:r>
            <a:endParaRPr lang="ru-RU" sz="60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95936" y="6021288"/>
            <a:ext cx="4176464" cy="836712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Свінтозельська В.М.</a:t>
            </a:r>
          </a:p>
          <a:p>
            <a:pPr algn="ctr"/>
            <a:r>
              <a:rPr lang="uk-UA" dirty="0" smtClean="0"/>
              <a:t>Вчитель математики</a:t>
            </a:r>
          </a:p>
          <a:p>
            <a:pPr algn="ctr"/>
            <a:r>
              <a:rPr lang="uk-UA" dirty="0" smtClean="0"/>
              <a:t> </a:t>
            </a:r>
            <a:r>
              <a:rPr lang="uk-UA" dirty="0" err="1" smtClean="0"/>
              <a:t>Стовпецької</a:t>
            </a:r>
            <a:r>
              <a:rPr lang="uk-UA" dirty="0" smtClean="0"/>
              <a:t> ЗОШ І-ІІІ ступенів</a:t>
            </a:r>
            <a:endParaRPr lang="ru-RU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uk-UA" sz="4800" dirty="0" smtClean="0"/>
              <a:t>Основна властивість дробу </a:t>
            </a:r>
            <a:endParaRPr lang="ru-RU" sz="48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2492896"/>
            <a:ext cx="292268" cy="1080120"/>
          </a:xfrm>
          <a:prstGeom prst="rect">
            <a:avLst/>
          </a:prstGeom>
          <a:noFill/>
        </p:spPr>
      </p:pic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2492896"/>
            <a:ext cx="902218" cy="1080120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 flipV="1">
            <a:off x="3563888" y="2132856"/>
            <a:ext cx="36004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2076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4149080"/>
            <a:ext cx="718386" cy="1152128"/>
          </a:xfrm>
          <a:prstGeom prst="rect">
            <a:avLst/>
          </a:prstGeom>
          <a:noFill/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944" y="4149080"/>
            <a:ext cx="475253" cy="1224136"/>
          </a:xfrm>
          <a:prstGeom prst="rect">
            <a:avLst/>
          </a:prstGeom>
          <a:noFill/>
        </p:spPr>
      </p:pic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 flipV="1">
            <a:off x="3491880" y="4365104"/>
            <a:ext cx="4675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2076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412" grpId="0"/>
      <p:bldP spid="174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60648"/>
            <a:ext cx="7239000" cy="4846320"/>
          </a:xfrm>
        </p:spPr>
        <p:txBody>
          <a:bodyPr>
            <a:noAutofit/>
          </a:bodyPr>
          <a:lstStyle/>
          <a:p>
            <a:r>
              <a:rPr lang="uk-UA" sz="2800" dirty="0" smtClean="0"/>
              <a:t>    </a:t>
            </a:r>
            <a:r>
              <a:rPr lang="uk-UA" sz="2800" b="1" dirty="0" smtClean="0">
                <a:solidFill>
                  <a:schemeClr val="bg2">
                    <a:lumMod val="50000"/>
                  </a:schemeClr>
                </a:solidFill>
              </a:rPr>
              <a:t>Скоротити дріб </a:t>
            </a:r>
            <a:r>
              <a:rPr lang="uk-UA" sz="2800" dirty="0" smtClean="0">
                <a:solidFill>
                  <a:schemeClr val="bg2">
                    <a:lumMod val="50000"/>
                  </a:schemeClr>
                </a:solidFill>
              </a:rPr>
              <a:t>– це означає розділити чисельник і знаменник дробу на їх спільний множник, який не дорівнює одиниці.</a:t>
            </a:r>
          </a:p>
          <a:p>
            <a:pPr>
              <a:buNone/>
            </a:pPr>
            <a:endParaRPr lang="uk-UA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     Дріб   скоротити не можна, оскільки числа 5 і 6 – взаємно прості. Такий дріб називають </a:t>
            </a:r>
            <a:r>
              <a:rPr lang="uk-UA" sz="2800" b="1" dirty="0" err="1" smtClean="0">
                <a:solidFill>
                  <a:schemeClr val="tx2">
                    <a:lumMod val="50000"/>
                  </a:schemeClr>
                </a:solidFill>
              </a:rPr>
              <a:t>нескорочуваним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</a:p>
          <a:p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    Найбільше число, на яке можна скоротити дріб, - це найбільший спільний дільник його чисельника та знаменника.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2276872"/>
            <a:ext cx="216024" cy="98291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67544" y="908720"/>
            <a:ext cx="7920880" cy="48965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Зведення дробів до спільного знаменника</a:t>
            </a:r>
            <a:endParaRPr lang="ru-RU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48680"/>
            <a:ext cx="7239000" cy="60486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Щоб звести дроби до найменшого спільного знаменника треба: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Знайти найменше спільне кратне знаменників цих дробів, воно й буде їх найменшим спільним знаменником;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Поділити найменший спільний знаменник на знаменники даних дробів, тобто знайти для кожного дробу додатковий множник;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Помножити чисельник і знаменник кожного дробу на його додатковий множник.</a:t>
            </a:r>
            <a:endParaRPr lang="ru-RU" dirty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67544" y="908720"/>
            <a:ext cx="7920880" cy="48965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Порівняння дробів</a:t>
            </a:r>
            <a:endParaRPr lang="ru-RU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48680"/>
            <a:ext cx="7239000" cy="60486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32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   Із двох дробів з рівними знаменниками той дріб більше, чисельник якого більше.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   Із двох дробів з різними чисельниками більше той,у якого знаменник менше.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   Якщо треба порівняти два дроби з різними чисельниками та різними знаменниками, слід звести їх до спільного знаменника.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67544" y="908720"/>
            <a:ext cx="7920880" cy="48965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Додавання та віднімання дробів</a:t>
            </a:r>
            <a:endParaRPr lang="ru-RU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502</Words>
  <Application>Microsoft Office PowerPoint</Application>
  <PresentationFormat>Экран (4:3)</PresentationFormat>
  <Paragraphs>83</Paragraphs>
  <Slides>24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Изящная</vt:lpstr>
      <vt:lpstr>Звичайні дроби</vt:lpstr>
      <vt:lpstr>Слайд 2</vt:lpstr>
      <vt:lpstr>Основна властивість дробу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Порівняй дроби: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Звичайні дроби</dc:title>
  <dc:creator>Лесічка</dc:creator>
  <cp:lastModifiedBy>Пользователь Windows</cp:lastModifiedBy>
  <cp:revision>1</cp:revision>
  <dcterms:created xsi:type="dcterms:W3CDTF">2015-01-28T17:57:34Z</dcterms:created>
  <dcterms:modified xsi:type="dcterms:W3CDTF">2015-01-28T20:57:57Z</dcterms:modified>
</cp:coreProperties>
</file>